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5" r:id="rId4"/>
    <p:sldId id="259" r:id="rId5"/>
    <p:sldId id="260" r:id="rId6"/>
    <p:sldId id="261" r:id="rId7"/>
    <p:sldId id="258" r:id="rId8"/>
    <p:sldId id="262" r:id="rId9"/>
    <p:sldId id="263" r:id="rId10"/>
    <p:sldId id="273" r:id="rId11"/>
    <p:sldId id="264" r:id="rId12"/>
    <p:sldId id="266" r:id="rId13"/>
    <p:sldId id="267" r:id="rId14"/>
    <p:sldId id="268" r:id="rId15"/>
    <p:sldId id="269" r:id="rId16"/>
    <p:sldId id="283" r:id="rId17"/>
    <p:sldId id="275" r:id="rId18"/>
    <p:sldId id="274" r:id="rId19"/>
    <p:sldId id="282" r:id="rId20"/>
    <p:sldId id="270" r:id="rId21"/>
    <p:sldId id="276" r:id="rId22"/>
    <p:sldId id="277" r:id="rId23"/>
    <p:sldId id="279" r:id="rId24"/>
    <p:sldId id="280" r:id="rId25"/>
    <p:sldId id="281" r:id="rId26"/>
    <p:sldId id="271" r:id="rId27"/>
    <p:sldId id="272" r:id="rId28"/>
    <p:sldId id="278" r:id="rId29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B8"/>
    <a:srgbClr val="BC5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howGuides="1">
      <p:cViewPr varScale="1">
        <p:scale>
          <a:sx n="88" d="100"/>
          <a:sy n="88" d="100"/>
        </p:scale>
        <p:origin x="184" y="712"/>
      </p:cViewPr>
      <p:guideLst>
        <p:guide orient="horz" pos="686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3FD8-8F1F-CD49-947B-1BDE7C6F52E4}" type="datetimeFigureOut">
              <a:rPr lang="es-ES_tradnl" smtClean="0"/>
              <a:t>24/2/23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B3668-6421-E740-9FA1-205B4C588B4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783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2014-2022: Presentation All TF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771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Case: 2000-2022: Presentation All TF sin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Crabel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784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2014-2022: Presentation All TF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6422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Usando los 4/6 tren </a:t>
            </a:r>
            <a:r>
              <a:rPr lang="es-ES_tradnl" dirty="0" err="1"/>
              <a:t>followers</a:t>
            </a:r>
            <a:r>
              <a:rPr lang="es-ES_tradnl" dirty="0"/>
              <a:t> más clásicos y más largos. CASE: 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Presentation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Bmk</a:t>
            </a:r>
            <a:r>
              <a:rPr lang="en-US" b="0" i="0" dirty="0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 EEM y TF Largo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aramond" panose="02020404030301010803" pitchFamily="18" charset="0"/>
              </a:rPr>
              <a:t>backtest</a:t>
            </a:r>
            <a:endParaRPr lang="en-US" b="0" i="0" dirty="0">
              <a:solidFill>
                <a:srgbClr val="333333"/>
              </a:solidFill>
              <a:effectLst/>
              <a:latin typeface="Garamond" panose="02020404030301010803" pitchFamily="18" charset="0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3668-6421-E740-9FA1-205B4C588B4F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684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73A-6DCC-C550-4ED9-9D9A56541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B40C5-FEC1-322E-FD89-30D41BE6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7795-7878-F382-5FB2-D6F3EFE3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2F25-DD74-CF46-8306-D768CCF5F63C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77CE-935F-77E9-E413-5ED8A59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DA5-BB76-346F-1260-4BEEC886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150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DAF0-5B24-0024-752E-578776F1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255C7-D2F3-42EA-83D8-E8ABC182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7260-1E10-8687-B23E-2F36E9A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C3A9-8976-F440-B4A6-02216B0E3B69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2009-C2E2-0FDE-0F69-AAAF68F7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374C-25C6-F85C-0B7E-E15D17EB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4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8C416-DFED-0FFA-EC4F-025D3D4E4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9F589-EBC8-344D-EFC6-B2833B2A0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54D7-0635-B681-F067-BF96068C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FF9E-6674-A640-9964-BF8F8453C24A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E589-CA3F-5946-A5B5-61898A7C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5062-3D40-BA1A-FDC1-EA993AA0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299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3482-9803-F9C9-F09A-E95FEF94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E8C8-DD3B-B42E-2EFA-857FC58F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5E1F-F4A3-D846-B6CD-363C7117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68AB-6523-654D-B68E-466F4C0F514C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085B-DCF3-D9AC-183B-CCCF7EE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413D-0D1A-F74F-992D-5703C5CC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00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A378-FD17-2A48-9A15-20A31085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3885-EBB0-2735-D32F-3CE51BB9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ABAE-42B7-373F-88C4-EA6E324C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6A2C-1A38-F146-AE92-CC85B5D5BD08}" type="datetime1">
              <a:rPr lang="en-US" smtClean="0"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9B06-69C5-20F8-3054-BF8647E5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11F9-2553-54E2-1E82-09F6AC6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43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84EF-8217-A30B-45CE-FA95119E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E1CA-E260-FEA2-B63D-DBC2E1565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F0D05-1096-9D25-FCD6-8D8AD19B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86CEB-B040-52AB-021F-ECFC19D6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FC8A-13C8-334F-B380-69158206E7FD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310A7-9F94-DB13-28A8-9F1BBB16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C91C-8ADC-002B-33F4-7913EF95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27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7B6F-B1C2-6652-AC8A-B9388C6A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F7A9-722A-C4B0-2456-E0BC314E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6A62E-D02C-C556-7621-FD6912ADD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311D-E570-AC4D-D816-4A0674865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F167A-CD50-CD2E-1969-873AD6E8A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7E52D-B7CF-B2BD-186A-9750EC08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A1C7-D983-1342-A604-996CB520B60F}" type="datetime1">
              <a:rPr lang="en-US" smtClean="0"/>
              <a:t>2/24/23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73C16-17AD-32F7-A388-EE513360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4990A-2C71-F234-88A4-5585CDF9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5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206F-3086-D092-154F-08BB872E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1F801-A6E4-CD61-4B76-2FCC60B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E2A-FB64-284B-86A0-80203B272946}" type="datetime1">
              <a:rPr lang="en-US" smtClean="0"/>
              <a:t>2/24/23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B0853-A23B-8DFB-C9EB-0AD42231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9E88-2560-81C9-53CF-2AE2303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952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0FB17-B5AB-D545-6820-4AFBDB07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7B26-11FF-1148-9D42-4804F028F359}" type="datetime1">
              <a:rPr lang="en-US" smtClean="0"/>
              <a:t>2/24/23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BAD06-CA74-2639-144E-C070B917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D8F8-0EDA-FCA8-7248-0D1C4068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61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A63A-E739-B29C-9CA1-4695DA6D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2422-FAF1-D41F-BF0A-56C8F2A8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E17AD-8FC3-6E81-015D-F03F94F3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91D9E-C4FE-0501-8ED6-3363CCD4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BC5-842F-0D40-AC2A-54031C6DBE54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F5D21-136F-0A9A-F37A-D0BDB9D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4B59-8AC6-DB39-049B-3C0213E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45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7FE6-2CD6-5F6E-A2D7-82E3CA9B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C6B8-5504-99AE-2187-50C27892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00A8F-489F-D15D-FAC8-E530CC76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9783-22CC-E4DB-4734-EE41AE5F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1391-4415-484C-B8CE-BF1E18D057AE}" type="datetime1">
              <a:rPr lang="en-US" smtClean="0"/>
              <a:t>2/24/23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4DDD3-E722-BBE4-D2E0-A033B36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0843-4E8E-2F69-9A64-36D61D22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10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B9522-DC6A-A6FC-C3DE-4400F23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F4EAB-63D9-2292-C37A-612D421A6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2E07F-766F-C36E-3FFE-FFBB275D3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6B81A3EC-FD19-0441-B263-141594F3DBA1}" type="datetime1">
              <a:rPr lang="en-US" smtClean="0"/>
              <a:pPr/>
              <a:t>2/24/23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9059-985B-18F2-C2C7-84D9B8C8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2EFE7-D05E-56FF-04A3-14E28C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9473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0711D0D0-9E5B-7649-8F3A-EF0CBA2B5761}" type="slidenum">
              <a:rPr lang="es-ES_tradnl" smtClean="0"/>
              <a:pPr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309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EB Garamond Medium" pitchFamily="2" charset="0"/>
          <a:ea typeface="EB Garamond Medium" pitchFamily="2" charset="0"/>
          <a:cs typeface="EB Garamond Medium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9CC-E9C7-4BC3-03A4-63EC12B87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Selección Fondos de Trend Following</a:t>
            </a:r>
            <a:endParaRPr lang="es-ES_tradnl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6A927-1DDB-A9EE-860D-EBDAB3E08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Febrero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1D3-8CD4-6BE8-4AEC-15743B37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896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8B478-8ACC-EBB7-6C43-C550071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descarte</a:t>
            </a:r>
            <a:br>
              <a:rPr lang="es-ES_tradnl" dirty="0"/>
            </a:br>
            <a:r>
              <a:rPr lang="es-ES_tradnl" dirty="0"/>
              <a:t>(Fondos grandes, </a:t>
            </a:r>
            <a:r>
              <a:rPr lang="es-ES_tradnl" dirty="0" err="1"/>
              <a:t>ETFs</a:t>
            </a:r>
            <a:r>
              <a:rPr lang="es-ES_tradnl" dirty="0"/>
              <a:t>, grandes </a:t>
            </a:r>
            <a:r>
              <a:rPr lang="es-ES_tradnl" dirty="0" err="1"/>
              <a:t>asset</a:t>
            </a:r>
            <a:r>
              <a:rPr lang="es-ES_tradnl" dirty="0"/>
              <a:t> managers, </a:t>
            </a:r>
            <a:r>
              <a:rPr lang="es-ES_tradnl" dirty="0" err="1"/>
              <a:t>etc</a:t>
            </a:r>
            <a:r>
              <a:rPr lang="es-ES_tradnl" dirty="0"/>
              <a:t>…)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1C43-869E-4E0A-FFAD-99782775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9A40-415D-B0B7-7895-AA8D162E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41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8B08-A60B-E001-2DE1-0CA83149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31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como parte de un portafolio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116896-7841-2B34-0FE5-F2886B80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Backtest</a:t>
            </a:r>
            <a:r>
              <a:rPr lang="es-ES_tradnl" dirty="0"/>
              <a:t> de AQR (1880-2016) sobre activos de EEUU.</a:t>
            </a:r>
          </a:p>
          <a:p>
            <a:pPr lvl="1"/>
            <a:r>
              <a:rPr lang="es-ES_tradnl" dirty="0" err="1"/>
              <a:t>Trend</a:t>
            </a:r>
            <a:r>
              <a:rPr lang="es-ES_tradnl" dirty="0"/>
              <a:t> Following (lo llaman Time Series </a:t>
            </a:r>
            <a:r>
              <a:rPr lang="es-ES_tradnl" dirty="0" err="1"/>
              <a:t>Momentum</a:t>
            </a:r>
            <a:r>
              <a:rPr lang="es-ES_tradnl" dirty="0"/>
              <a:t>) mejora las métricas del portafolio.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7D8A1B-9FFC-4D5C-0494-CFFA9A6B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12</a:t>
            </a:fld>
            <a:endParaRPr lang="es-ES_trad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079D0-943A-1266-9D3D-7780A349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71" y="3251648"/>
            <a:ext cx="12060244" cy="14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y riesgo de cola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906FE-2E74-57EB-0740-74A22789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1918254"/>
            <a:ext cx="7772400" cy="371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F9132-8D80-A950-D0EB-85609D57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345" y="1690688"/>
            <a:ext cx="3867883" cy="42826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D9009-05A5-E96E-B9E4-ECB0A90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15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8A54-50A2-4771-33D3-F11A3BC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 en la última crisis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5F92D7-34D6-6389-B7D1-7E16A7F8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960" y="1825625"/>
            <a:ext cx="931608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72E2F-5F4F-82B7-964E-1624CB8ABBE2}"/>
              </a:ext>
            </a:extLst>
          </p:cNvPr>
          <p:cNvSpPr txBox="1"/>
          <p:nvPr/>
        </p:nvSpPr>
        <p:spPr>
          <a:xfrm>
            <a:off x="10580915" y="492034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00B050"/>
                </a:solidFill>
              </a:rPr>
              <a:t>Benchmark</a:t>
            </a:r>
            <a:endParaRPr lang="es-ES_tradnl" dirty="0">
              <a:solidFill>
                <a:srgbClr val="00B05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B33BAD-3062-6EA7-666C-AB24A0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9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161-ED03-833F-9BAD-FE66D7A7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Portafolio: protección vía valuación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06D6B-3E01-D265-B784-0E5F27AC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2106924"/>
            <a:ext cx="11732243" cy="364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75CFB-8C62-4793-E9CB-11D5FDB4A5B8}"/>
              </a:ext>
            </a:extLst>
          </p:cNvPr>
          <p:cNvSpPr txBox="1"/>
          <p:nvPr/>
        </p:nvSpPr>
        <p:spPr>
          <a:xfrm>
            <a:off x="1988457" y="617118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ACTUAL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20A5-DDED-26E2-F99C-E512F6A8B41F}"/>
              </a:ext>
            </a:extLst>
          </p:cNvPr>
          <p:cNvSpPr txBox="1"/>
          <p:nvPr/>
        </p:nvSpPr>
        <p:spPr>
          <a:xfrm>
            <a:off x="8576848" y="6171186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FULL INVERTIDO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54880-D51A-0817-9608-ABFF2EF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15</a:t>
            </a:fld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31D70-98D3-95D3-857B-F5CEDFD5FBAF}"/>
              </a:ext>
            </a:extLst>
          </p:cNvPr>
          <p:cNvSpPr txBox="1"/>
          <p:nvPr/>
        </p:nvSpPr>
        <p:spPr>
          <a:xfrm>
            <a:off x="5482692" y="4182125"/>
            <a:ext cx="1226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Baja</a:t>
            </a:r>
          </a:p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En </a:t>
            </a:r>
          </a:p>
          <a:p>
            <a:pPr algn="ctr"/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valuaciones</a:t>
            </a:r>
          </a:p>
        </p:txBody>
      </p:sp>
    </p:spTree>
    <p:extLst>
      <p:ext uri="{BB962C8B-B14F-4D97-AF65-F5344CB8AC3E}">
        <p14:creationId xmlns:p14="http://schemas.microsoft.com/office/powerpoint/2010/main" val="410647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1E94-308C-DDE4-1DA5-337015CA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Benchmark</a:t>
            </a:r>
            <a:r>
              <a:rPr lang="es-ES_tradnl" dirty="0"/>
              <a:t> 1972-2023: características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08509-3B06-D2EE-D375-B5EC85441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16</a:t>
            </a:fld>
            <a:endParaRPr lang="es-ES_trad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94AF7-A439-38EE-706D-D2F3505B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1344319"/>
            <a:ext cx="11012345" cy="486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00FE-F17B-F803-709A-2D2010DF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Extra: construcción paso a paso 1992-2002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85C90-60DD-AED8-3171-4B9A397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17</a:t>
            </a:fld>
            <a:endParaRPr lang="es-ES_trad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52D0F9-5475-23C0-ADDE-E83880A68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C21E5-FAC5-3EA7-F1FB-4C984D7F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10763617" cy="342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1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CA1A-46B2-714F-01E4-42A2F0F8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el perfil del portafolio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FCED-62A1-7D95-C35D-1D59A668840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825625"/>
            <a:ext cx="908957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F7F0-50CD-EFB1-01C2-1A7DA32D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3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9F0C-260C-6FBA-7764-253C6D74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Mix</a:t>
            </a:r>
            <a:r>
              <a:rPr lang="es-ES_tradnl" dirty="0"/>
              <a:t> </a:t>
            </a:r>
            <a:r>
              <a:rPr lang="es-ES_tradnl" dirty="0" err="1"/>
              <a:t>Benchmark</a:t>
            </a:r>
            <a:r>
              <a:rPr lang="es-ES_tradnl" dirty="0"/>
              <a:t> y </a:t>
            </a:r>
            <a:r>
              <a:rPr lang="es-ES_tradnl" dirty="0" err="1"/>
              <a:t>Trend</a:t>
            </a:r>
            <a:r>
              <a:rPr lang="es-ES_tradnl" dirty="0"/>
              <a:t> Following 1991-2022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FB2CC-C654-79ED-483E-BD9AA126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B3850-5F98-DA1C-D687-C72AAFC3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3099"/>
            <a:ext cx="10431342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83B9-64B8-4127-69FF-1D2C22F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3683-4032-C91B-EA6D-B51CFC0D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  <a:p>
            <a:pPr lvl="1"/>
            <a:r>
              <a:rPr lang="es-ES_tradnl" dirty="0"/>
              <a:t>Nombres y características</a:t>
            </a:r>
          </a:p>
          <a:p>
            <a:pPr lvl="2"/>
            <a:r>
              <a:rPr lang="es-ES_tradnl" dirty="0"/>
              <a:t>Criterio de selección</a:t>
            </a:r>
          </a:p>
          <a:p>
            <a:pPr lvl="2"/>
            <a:r>
              <a:rPr lang="es-ES_tradnl" dirty="0"/>
              <a:t>Criterio de descarte</a:t>
            </a:r>
          </a:p>
          <a:p>
            <a:pPr marL="914400" lvl="2" indent="0">
              <a:buNone/>
            </a:pPr>
            <a:endParaRPr lang="es-ES_tradnl" dirty="0"/>
          </a:p>
          <a:p>
            <a:r>
              <a:rPr lang="es-ES_tradnl" dirty="0"/>
              <a:t>PORTAFOLIO</a:t>
            </a:r>
          </a:p>
          <a:p>
            <a:pPr lvl="1"/>
            <a:r>
              <a:rPr lang="es-ES_tradnl" dirty="0"/>
              <a:t>Efecto sobre un portafolio tipo agresivo</a:t>
            </a:r>
          </a:p>
          <a:p>
            <a:pPr lvl="1"/>
            <a:r>
              <a:rPr lang="es-ES_tradnl" dirty="0"/>
              <a:t>Compatibilidad con la estrategia original</a:t>
            </a:r>
          </a:p>
          <a:p>
            <a:pPr lvl="2"/>
            <a:r>
              <a:rPr lang="es-ES_tradnl" dirty="0"/>
              <a:t>Ventajas genéricas de la estrategia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F7F50-7C9D-99B4-CF92-1E41CA35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763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F4F7-37A1-0C17-3313-2D4039FC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Efecto de </a:t>
            </a:r>
            <a:r>
              <a:rPr lang="es-ES_tradnl" dirty="0" err="1"/>
              <a:t>Trend</a:t>
            </a:r>
            <a:r>
              <a:rPr lang="es-ES_tradnl" dirty="0"/>
              <a:t> Following en el 20% diversificado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EB65D-5C1C-DAFC-CE8A-1CACA2C3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440656"/>
            <a:ext cx="11061801" cy="53022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2352-B09E-6EB3-BF34-A1977379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579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915-9556-F544-AA2E-2630A78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la contribución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B66B0-52AB-DB40-8358-829245D5F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43" y="1825625"/>
            <a:ext cx="10043886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DEE3-8CE2-B651-4011-E1D267CB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589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79DC-DB06-DF33-9451-90D2986B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Distintos fondos: distintas contribuciones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AF75E-A272-7E19-FE7C-52BC54BE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46" y="1172890"/>
            <a:ext cx="8182307" cy="56851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9BAE4-F0CF-68AE-9752-40464EB3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56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6EC4-96E6-9441-33AB-B831FC8D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Perfil de riesgo: algunos cambian en el tiempo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0C172-A20C-AF2F-0398-F2E621BC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23</a:t>
            </a:fld>
            <a:endParaRPr lang="es-ES_trad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F39BC5-FA5E-146E-039E-C0F3F225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10" y="1107331"/>
            <a:ext cx="8171580" cy="57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3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0A33-86EF-E624-90D6-401B7B1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Idiosincracia</a:t>
            </a:r>
            <a:r>
              <a:rPr lang="es-ES_tradnl" dirty="0"/>
              <a:t> de los managers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A92D2-7C87-9209-763B-402D09B7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42" y="1825625"/>
            <a:ext cx="10638971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873E-E6EF-A454-DCDF-4A05B83B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24</a:t>
            </a:fld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EB288-4B51-8465-9525-06B0E6B23E69}"/>
              </a:ext>
            </a:extLst>
          </p:cNvPr>
          <p:cNvSpPr/>
          <p:nvPr/>
        </p:nvSpPr>
        <p:spPr>
          <a:xfrm>
            <a:off x="1103086" y="5094514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006E9-2ED6-9116-BE82-62AD54970B04}"/>
              </a:ext>
            </a:extLst>
          </p:cNvPr>
          <p:cNvSpPr/>
          <p:nvPr/>
        </p:nvSpPr>
        <p:spPr>
          <a:xfrm>
            <a:off x="2235200" y="5339102"/>
            <a:ext cx="1132114" cy="541518"/>
          </a:xfrm>
          <a:prstGeom prst="rect">
            <a:avLst/>
          </a:prstGeom>
          <a:solidFill>
            <a:srgbClr val="00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MULVANEY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7E04D-B7D2-A11E-65F9-66063E650B8D}"/>
              </a:ext>
            </a:extLst>
          </p:cNvPr>
          <p:cNvSpPr/>
          <p:nvPr/>
        </p:nvSpPr>
        <p:spPr>
          <a:xfrm>
            <a:off x="4468403" y="3986598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</p:spTree>
    <p:extLst>
      <p:ext uri="{BB962C8B-B14F-4D97-AF65-F5344CB8AC3E}">
        <p14:creationId xmlns:p14="http://schemas.microsoft.com/office/powerpoint/2010/main" val="53651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5A98263-4125-2DD5-3D6A-2122E2F8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Volatilidad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fondos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15D271-A221-2A30-860F-F7855D64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25</a:t>
            </a:fld>
            <a:endParaRPr lang="es-ES_tradn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8A28304-45B8-409D-F889-AF9A9120C47D}"/>
              </a:ext>
            </a:extLst>
          </p:cNvPr>
          <p:cNvSpPr txBox="1"/>
          <p:nvPr/>
        </p:nvSpPr>
        <p:spPr>
          <a:xfrm>
            <a:off x="6223512" y="1446242"/>
            <a:ext cx="23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Retornos</a:t>
            </a:r>
            <a:r>
              <a:rPr lang="en-US" dirty="0"/>
              <a:t> </a:t>
            </a:r>
            <a:r>
              <a:rPr lang="en-US" dirty="0" err="1"/>
              <a:t>Anuales</a:t>
            </a:r>
            <a:endParaRPr lang="en-US" dirty="0"/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E25D3513-F3B6-DA0E-FDC8-A3D818C99F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732" y="1931434"/>
            <a:ext cx="5726068" cy="3780269"/>
          </a:xfr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F9D6918-3FF3-104E-4723-E48B724BD079}"/>
              </a:ext>
            </a:extLst>
          </p:cNvPr>
          <p:cNvSpPr txBox="1"/>
          <p:nvPr/>
        </p:nvSpPr>
        <p:spPr>
          <a:xfrm>
            <a:off x="516292" y="1483013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Return 36 meses</a:t>
            </a:r>
          </a:p>
        </p:txBody>
      </p:sp>
      <p:pic>
        <p:nvPicPr>
          <p:cNvPr id="28" name="Marcador de contenido 27">
            <a:extLst>
              <a:ext uri="{FF2B5EF4-FFF2-40B4-BE49-F238E27FC236}">
                <a16:creationId xmlns:a16="http://schemas.microsoft.com/office/drawing/2014/main" id="{26FB8B32-F90F-A2B0-0974-6C0914F172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948609"/>
            <a:ext cx="6079598" cy="3842183"/>
          </a:xfrm>
        </p:spPr>
      </p:pic>
    </p:spTree>
    <p:extLst>
      <p:ext uri="{BB962C8B-B14F-4D97-AF65-F5344CB8AC3E}">
        <p14:creationId xmlns:p14="http://schemas.microsoft.com/office/powerpoint/2010/main" val="291662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67C1-A841-8959-30D3-2193932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 Cuánto tirarle?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D93A1-9D40-016A-A794-D672A7487F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57" y="1287558"/>
            <a:ext cx="10072913" cy="5389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C24282-C48A-1409-8A96-CC0FEC1C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597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1156-A74A-0E6F-E461-8393FD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98A8-DE26-4046-456D-F97CCE95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following</a:t>
            </a:r>
            <a:r>
              <a:rPr lang="es-ES_tradnl" dirty="0"/>
              <a:t> mejora el portafolio, </a:t>
            </a:r>
            <a:r>
              <a:rPr lang="es-ES_tradnl" dirty="0" err="1"/>
              <a:t>sobretodo</a:t>
            </a:r>
            <a:r>
              <a:rPr lang="es-ES_tradnl" dirty="0"/>
              <a:t> cuando está 100% invertido.</a:t>
            </a:r>
          </a:p>
          <a:p>
            <a:r>
              <a:rPr lang="es-ES_tradnl" dirty="0"/>
              <a:t>Actualmente el portafolio controla el riesgo por valuación, usando como herramienta la tesorería de corto plazo.</a:t>
            </a:r>
          </a:p>
          <a:p>
            <a:r>
              <a:rPr lang="es-ES_tradnl" dirty="0"/>
              <a:t>Recomendamos la mezcla de un fondo institucional y un fondo de vieja escuela, en una proporción que no cambie el perfil del portafolio de ‘</a:t>
            </a:r>
            <a:r>
              <a:rPr lang="es-ES_tradnl" dirty="0" err="1"/>
              <a:t>value</a:t>
            </a:r>
            <a:r>
              <a:rPr lang="es-ES_tradnl" dirty="0"/>
              <a:t>’ a ‘</a:t>
            </a:r>
            <a:r>
              <a:rPr lang="es-ES_tradnl" dirty="0" err="1"/>
              <a:t>hedge</a:t>
            </a:r>
            <a:r>
              <a:rPr lang="es-ES_tradnl" dirty="0"/>
              <a:t> </a:t>
            </a:r>
            <a:r>
              <a:rPr lang="es-ES_tradnl" dirty="0" err="1"/>
              <a:t>fund</a:t>
            </a:r>
            <a:r>
              <a:rPr lang="es-ES_tradnl" dirty="0"/>
              <a:t>’.</a:t>
            </a:r>
          </a:p>
          <a:p>
            <a:r>
              <a:rPr lang="es-ES_tradnl" dirty="0"/>
              <a:t> Una vez invertido el portafolio, </a:t>
            </a:r>
            <a:r>
              <a:rPr lang="es-ES_tradnl" dirty="0" err="1"/>
              <a:t>alocaciones</a:t>
            </a:r>
            <a:r>
              <a:rPr lang="es-ES_tradnl" dirty="0"/>
              <a:t> alrededor del 20% son las mejores.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809C-59A6-4395-440D-A084090F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557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B9FDD-D6F0-1C24-2BB6-519BF55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s-ES_tradnl" dirty="0"/>
              <a:t>Temas fuera de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5917-F32B-1BF7-310F-C20371AC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s-ES_tradnl" sz="2000" dirty="0"/>
              <a:t>file:///</a:t>
            </a:r>
            <a:r>
              <a:rPr lang="es-ES_tradnl" sz="2000" dirty="0" err="1"/>
              <a:t>Users</a:t>
            </a:r>
            <a:r>
              <a:rPr lang="es-ES_tradnl" sz="2000" dirty="0"/>
              <a:t>/</a:t>
            </a:r>
            <a:r>
              <a:rPr lang="es-ES_tradnl" sz="2000" dirty="0" err="1"/>
              <a:t>andresp</a:t>
            </a:r>
            <a:r>
              <a:rPr lang="es-ES_tradnl" sz="2000" dirty="0"/>
              <a:t>/</a:t>
            </a:r>
            <a:r>
              <a:rPr lang="es-ES_tradnl" sz="2000" dirty="0" err="1"/>
              <a:t>Documents</a:t>
            </a:r>
            <a:r>
              <a:rPr lang="es-ES_tradnl" sz="2000" dirty="0"/>
              <a:t>/R%20Projects/Trading%20bloque/</a:t>
            </a:r>
            <a:r>
              <a:rPr lang="es-ES_tradnl" sz="2000" dirty="0" err="1"/>
              <a:t>presentations</a:t>
            </a:r>
            <a:r>
              <a:rPr lang="es-ES_tradnl" sz="2000" dirty="0"/>
              <a:t>/Agregar%20trend%20following%20a%20un%20portafolio.html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4692-C2A1-2E83-329E-8B28D6A4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4" y="643234"/>
            <a:ext cx="3093930" cy="5599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0525-1BD2-F164-65E4-58AE30F6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fld id="{0711D0D0-9E5B-7649-8F3A-EF0CBA2B5761}" type="slidenum">
              <a:rPr lang="es-ES_tradnl" smtClean="0"/>
              <a:pPr>
                <a:spcAft>
                  <a:spcPts val="600"/>
                </a:spcAft>
              </a:pPr>
              <a:t>28</a:t>
            </a:fld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84A1-831E-380C-2B90-584BC2514AD3}"/>
              </a:ext>
            </a:extLst>
          </p:cNvPr>
          <p:cNvSpPr txBox="1"/>
          <p:nvPr/>
        </p:nvSpPr>
        <p:spPr>
          <a:xfrm>
            <a:off x="7627794" y="6152839"/>
            <a:ext cx="31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Efecto de </a:t>
            </a:r>
            <a:r>
              <a:rPr lang="es-ES_tradnl" dirty="0" err="1"/>
              <a:t>management</a:t>
            </a:r>
            <a:r>
              <a:rPr lang="es-ES_tradnl" dirty="0"/>
              <a:t> fee alto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F1888-D72D-9D19-CEE3-B3C14122671A}"/>
              </a:ext>
            </a:extLst>
          </p:cNvPr>
          <p:cNvSpPr txBox="1"/>
          <p:nvPr/>
        </p:nvSpPr>
        <p:spPr>
          <a:xfrm>
            <a:off x="5641293" y="378371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Riesgo de negocio</a:t>
            </a:r>
          </a:p>
        </p:txBody>
      </p:sp>
    </p:spTree>
    <p:extLst>
      <p:ext uri="{BB962C8B-B14F-4D97-AF65-F5344CB8AC3E}">
        <p14:creationId xmlns:p14="http://schemas.microsoft.com/office/powerpoint/2010/main" val="385425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41955-413A-2E02-FFBF-CC7747A9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944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7B5B-B388-49B9-95BD-17389A6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Vieja escuela versus Institucionales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0DF18-02B2-1368-AFEA-35DAB514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6" y="2017486"/>
            <a:ext cx="11455968" cy="152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C8517-1275-8B20-D532-5A65DA64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" y="3865407"/>
            <a:ext cx="11455969" cy="1983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F887-A2AA-7BE5-2462-835544C3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1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B56-3F28-06EC-7242-D9069FF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selección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66AF-D4AF-5A2D-94A8-B1A87FEC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Tiene un programa activo.</a:t>
            </a:r>
          </a:p>
          <a:p>
            <a:endParaRPr lang="es-ES_tradnl" dirty="0"/>
          </a:p>
          <a:p>
            <a:r>
              <a:rPr lang="es-ES_tradnl" dirty="0"/>
              <a:t>Tiene al menos 15 años de historia.</a:t>
            </a:r>
          </a:p>
          <a:p>
            <a:endParaRPr lang="es-ES_tradnl" dirty="0"/>
          </a:p>
          <a:p>
            <a:r>
              <a:rPr lang="es-ES_tradnl" dirty="0" err="1"/>
              <a:t>Trend</a:t>
            </a:r>
            <a:r>
              <a:rPr lang="es-ES_tradnl" dirty="0"/>
              <a:t> Following es la estrategia dominante de su programa.</a:t>
            </a:r>
          </a:p>
          <a:p>
            <a:endParaRPr lang="es-ES_tradnl" dirty="0"/>
          </a:p>
          <a:p>
            <a:r>
              <a:rPr lang="es-ES_tradnl" dirty="0"/>
              <a:t>Es totalmente sistemático y usa reglas cuantitativas para entrar y salir de posiciones.</a:t>
            </a:r>
          </a:p>
          <a:p>
            <a:endParaRPr lang="es-ES_tradnl" dirty="0"/>
          </a:p>
          <a:p>
            <a:r>
              <a:rPr lang="es-ES_tradnl" dirty="0"/>
              <a:t>Está globalmente diversificado e invierte en una amplia selección de clases de activos.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25B1-64A1-D23F-C4D2-96C69FB1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0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22FD-49BF-8F0B-726B-2E8A4E9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con </a:t>
            </a:r>
            <a:r>
              <a:rPr lang="es-ES_tradnl" dirty="0" err="1"/>
              <a:t>track-record</a:t>
            </a:r>
            <a:r>
              <a:rPr lang="es-ES_tradnl" dirty="0"/>
              <a:t> de más de 15 años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CC9D-7088-1FB8-FBEB-33FD1481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6</a:t>
            </a:fld>
            <a:endParaRPr lang="es-ES_trad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09767-B9A5-6694-E963-699CC25DF404}"/>
              </a:ext>
            </a:extLst>
          </p:cNvPr>
          <p:cNvSpPr txBox="1"/>
          <p:nvPr/>
        </p:nvSpPr>
        <p:spPr>
          <a:xfrm rot="16200000">
            <a:off x="-612586" y="315468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Ranking índice MAR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B31E7-BEAE-186F-3579-D51E6585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8" y="1101180"/>
            <a:ext cx="10338334" cy="53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5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2ADF-DBF4-1C60-DBEF-80142720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27568-E0EA-31A5-C21E-CF9D0D4F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56" y="2467712"/>
            <a:ext cx="11091088" cy="26215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1A23A-787C-DC90-8072-0B5F11FD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7</a:t>
            </a:fld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2F2A-D6AB-6ECD-B37D-D9FDBD034225}"/>
              </a:ext>
            </a:extLst>
          </p:cNvPr>
          <p:cNvSpPr txBox="1"/>
          <p:nvPr/>
        </p:nvSpPr>
        <p:spPr>
          <a:xfrm>
            <a:off x="51692" y="3972194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B6DD0-BE40-AA1E-F28C-87D165D4DC90}"/>
              </a:ext>
            </a:extLst>
          </p:cNvPr>
          <p:cNvSpPr txBox="1"/>
          <p:nvPr/>
        </p:nvSpPr>
        <p:spPr>
          <a:xfrm>
            <a:off x="51692" y="3593811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56B21-A904-070C-5A32-33A97BAD4309}"/>
              </a:ext>
            </a:extLst>
          </p:cNvPr>
          <p:cNvSpPr txBox="1"/>
          <p:nvPr/>
        </p:nvSpPr>
        <p:spPr>
          <a:xfrm>
            <a:off x="51692" y="436951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A19C6-2B4E-67C0-468E-1F9871664B4E}"/>
              </a:ext>
            </a:extLst>
          </p:cNvPr>
          <p:cNvSpPr txBox="1"/>
          <p:nvPr/>
        </p:nvSpPr>
        <p:spPr>
          <a:xfrm>
            <a:off x="4775767" y="1721349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EB Garamond Medium" pitchFamily="2" charset="0"/>
                <a:ea typeface="EB Garamond Medium" pitchFamily="2" charset="0"/>
                <a:cs typeface="EB Garamond Medium" pitchFamily="2" charset="0"/>
              </a:rPr>
              <a:t>Ordenado por año de Inicio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252CD-C847-DF44-CAA9-23F791144DBF}"/>
              </a:ext>
            </a:extLst>
          </p:cNvPr>
          <p:cNvSpPr txBox="1"/>
          <p:nvPr/>
        </p:nvSpPr>
        <p:spPr>
          <a:xfrm>
            <a:off x="51692" y="4710441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*️⃣</a:t>
            </a:r>
          </a:p>
        </p:txBody>
      </p:sp>
    </p:spTree>
    <p:extLst>
      <p:ext uri="{BB962C8B-B14F-4D97-AF65-F5344CB8AC3E}">
        <p14:creationId xmlns:p14="http://schemas.microsoft.com/office/powerpoint/2010/main" val="109275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Estadísticas de los fondos seleccionados con </a:t>
            </a:r>
            <a:r>
              <a:rPr lang="es-ES_tradnl" sz="4000" dirty="0" err="1"/>
              <a:t>Crabel</a:t>
            </a:r>
            <a:endParaRPr lang="es-ES_tradnl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6AE56-3402-8C64-AD05-408AB7E3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14425"/>
            <a:ext cx="10969416" cy="55040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7D843-56F5-54D1-307A-19BA2AB8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146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Estadísticas de los fondos seleccionados sin </a:t>
            </a:r>
            <a:r>
              <a:rPr lang="es-ES_tradnl" sz="4000" dirty="0" err="1"/>
              <a:t>Crabel</a:t>
            </a:r>
            <a:endParaRPr lang="es-ES_tradnl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89C3D-3AFE-CC52-FE83-F2680A213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089024"/>
            <a:ext cx="11200041" cy="539886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3C53E-8B1F-4910-0385-9F8FECBA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8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{A70889DB-A171-F147-8E2F-3B07FE9D2DF4}tf10001079</Template>
  <TotalTime>1109</TotalTime>
  <Words>477</Words>
  <Application>Microsoft Macintosh PowerPoint</Application>
  <PresentationFormat>Widescreen</PresentationFormat>
  <Paragraphs>109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EB Garamond Medium</vt:lpstr>
      <vt:lpstr>Garamond</vt:lpstr>
      <vt:lpstr>Roboto Condensed</vt:lpstr>
      <vt:lpstr>Office Theme</vt:lpstr>
      <vt:lpstr>Selección Fondos de Trend Following</vt:lpstr>
      <vt:lpstr>Agenda</vt:lpstr>
      <vt:lpstr>FONDOS</vt:lpstr>
      <vt:lpstr>Vieja escuela versus Institucionales</vt:lpstr>
      <vt:lpstr>Criterios de selección</vt:lpstr>
      <vt:lpstr>Fondos con track-record de más de 15 años</vt:lpstr>
      <vt:lpstr>Fondos seleccionados</vt:lpstr>
      <vt:lpstr>Estadísticas de los fondos seleccionados con Crabel</vt:lpstr>
      <vt:lpstr>Estadísticas de los fondos seleccionados sin Crabel</vt:lpstr>
      <vt:lpstr>Criterios de descarte (Fondos grandes, ETFs, grandes asset managers, etc…)</vt:lpstr>
      <vt:lpstr>PORTAFOLIO</vt:lpstr>
      <vt:lpstr>Trend Following como parte de un portafolio</vt:lpstr>
      <vt:lpstr>Trend Following y riesgo de cola</vt:lpstr>
      <vt:lpstr>Fondos seleccionados en la última crisis</vt:lpstr>
      <vt:lpstr>Portafolio: protección vía valuación</vt:lpstr>
      <vt:lpstr>Benchmark 1972-2023: características</vt:lpstr>
      <vt:lpstr>Extra: construcción paso a paso 1992-2002</vt:lpstr>
      <vt:lpstr>Cambio en el perfil del portafolio</vt:lpstr>
      <vt:lpstr>Mix Benchmark y Trend Following 1991-2022</vt:lpstr>
      <vt:lpstr>Efecto de Trend Following en el 20% diversificado</vt:lpstr>
      <vt:lpstr>Cambio en la contribución</vt:lpstr>
      <vt:lpstr>Distintos fondos: distintas contribuciones</vt:lpstr>
      <vt:lpstr>Perfil de riesgo: algunos cambian en el tiempo</vt:lpstr>
      <vt:lpstr>Idiosincracia de los managers</vt:lpstr>
      <vt:lpstr>Volatilidad de los fondos</vt:lpstr>
      <vt:lpstr>¿ Cuánto tirarle?</vt:lpstr>
      <vt:lpstr>Conclusiones</vt:lpstr>
      <vt:lpstr>Temas fuera de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Selección Fondos de Trend Following</dc:title>
  <dc:creator>cordura21 cordura21</dc:creator>
  <cp:lastModifiedBy>cordura21 cordura21</cp:lastModifiedBy>
  <cp:revision>33</cp:revision>
  <dcterms:created xsi:type="dcterms:W3CDTF">2023-02-23T14:22:38Z</dcterms:created>
  <dcterms:modified xsi:type="dcterms:W3CDTF">2023-02-24T12:37:16Z</dcterms:modified>
</cp:coreProperties>
</file>